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0" r:id="rId3"/>
    <p:sldId id="341" r:id="rId4"/>
    <p:sldId id="257" r:id="rId5"/>
    <p:sldId id="356" r:id="rId6"/>
    <p:sldId id="304" r:id="rId7"/>
    <p:sldId id="263" r:id="rId8"/>
    <p:sldId id="339" r:id="rId9"/>
    <p:sldId id="352" r:id="rId10"/>
    <p:sldId id="353" r:id="rId11"/>
    <p:sldId id="344" r:id="rId12"/>
    <p:sldId id="354" r:id="rId13"/>
    <p:sldId id="357" r:id="rId14"/>
    <p:sldId id="358" r:id="rId15"/>
    <p:sldId id="314" r:id="rId16"/>
    <p:sldId id="317" r:id="rId17"/>
    <p:sldId id="338" r:id="rId18"/>
    <p:sldId id="324" r:id="rId19"/>
    <p:sldId id="349" r:id="rId20"/>
    <p:sldId id="330" r:id="rId21"/>
    <p:sldId id="292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4274"/>
    <a:srgbClr val="FFCCFF"/>
    <a:srgbClr val="FF99FF"/>
    <a:srgbClr val="99CC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 stopnia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WBIŚiA</c:v>
                </c:pt>
                <c:pt idx="1">
                  <c:v>WBMiL</c:v>
                </c:pt>
                <c:pt idx="2">
                  <c:v>WM-T</c:v>
                </c:pt>
                <c:pt idx="3">
                  <c:v>WCh</c:v>
                </c:pt>
                <c:pt idx="4">
                  <c:v>WEiI</c:v>
                </c:pt>
                <c:pt idx="5">
                  <c:v>WMiFS</c:v>
                </c:pt>
                <c:pt idx="6">
                  <c:v>WZ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208</c:v>
                </c:pt>
                <c:pt idx="1">
                  <c:v>627</c:v>
                </c:pt>
                <c:pt idx="2">
                  <c:v>177</c:v>
                </c:pt>
                <c:pt idx="3">
                  <c:v>0</c:v>
                </c:pt>
                <c:pt idx="4">
                  <c:v>285</c:v>
                </c:pt>
                <c:pt idx="5">
                  <c:v>0</c:v>
                </c:pt>
                <c:pt idx="6">
                  <c:v>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8-418F-8404-8F5F9296F01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II stopnia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WBIŚiA</c:v>
                </c:pt>
                <c:pt idx="1">
                  <c:v>WBMiL</c:v>
                </c:pt>
                <c:pt idx="2">
                  <c:v>WM-T</c:v>
                </c:pt>
                <c:pt idx="3">
                  <c:v>WCh</c:v>
                </c:pt>
                <c:pt idx="4">
                  <c:v>WEiI</c:v>
                </c:pt>
                <c:pt idx="5">
                  <c:v>WMiFS</c:v>
                </c:pt>
                <c:pt idx="6">
                  <c:v>WZ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108</c:v>
                </c:pt>
                <c:pt idx="1">
                  <c:v>153</c:v>
                </c:pt>
                <c:pt idx="2">
                  <c:v>32</c:v>
                </c:pt>
                <c:pt idx="3">
                  <c:v>0</c:v>
                </c:pt>
                <c:pt idx="4">
                  <c:v>88</c:v>
                </c:pt>
                <c:pt idx="5">
                  <c:v>0</c:v>
                </c:pt>
                <c:pt idx="6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D8-418F-8404-8F5F9296F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433416"/>
        <c:axId val="400426752"/>
      </c:barChart>
      <c:catAx>
        <c:axId val="40043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0426752"/>
        <c:crosses val="autoZero"/>
        <c:auto val="1"/>
        <c:lblAlgn val="ctr"/>
        <c:lblOffset val="100"/>
        <c:noMultiLvlLbl val="0"/>
      </c:catAx>
      <c:valAx>
        <c:axId val="40042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043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0.38879</cdr:x>
      <cdr:y>0.03867</cdr:y>
    </cdr:from>
    <cdr:to>
      <cdr:x>0.82112</cdr:x>
      <cdr:y>0.15573</cdr:y>
    </cdr:to>
    <cdr:sp macro="" textlink="">
      <cdr:nvSpPr>
        <cdr:cNvPr id="2" name="pole tekstowe 3">
          <a:extLst xmlns:a="http://schemas.openxmlformats.org/drawingml/2006/main">
            <a:ext uri="{FF2B5EF4-FFF2-40B4-BE49-F238E27FC236}">
              <a16:creationId xmlns:a16="http://schemas.microsoft.com/office/drawing/2014/main" id="{9EA459F6-FC76-4E4F-BE6A-66AFE8346318}"/>
            </a:ext>
          </a:extLst>
        </cdr:cNvPr>
        <cdr:cNvSpPr txBox="1"/>
      </cdr:nvSpPr>
      <cdr:spPr>
        <a:xfrm xmlns:a="http://schemas.openxmlformats.org/drawingml/2006/main">
          <a:off x="1859937" y="111841"/>
          <a:ext cx="2068195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600" dirty="0">
              <a:latin typeface="Cambria" panose="02040503050406030204" pitchFamily="18" charset="0"/>
              <a:ea typeface="Cambria" panose="02040503050406030204" pitchFamily="18" charset="0"/>
            </a:rPr>
            <a:t>studia niestacjonarne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63E5379-6E2E-4294-93DA-57469C3E35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Sprawozdanie z funkcjonowania USZJK w roku akad. 2019/2020 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A281228-1016-471E-A343-5686878BCE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52DB3-7B3F-468C-AA1B-00F27E7A480D}" type="datetimeFigureOut">
              <a:rPr lang="pl-PL" smtClean="0"/>
              <a:t>17.03.2022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74A6E16-390C-418F-945B-D309DC5F69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4597AF6-92A3-47CA-B3F2-81CD680FC5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D8B1-D6C1-4B50-BBAC-16A4C569BA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326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E1BF3A6-E7C1-4369-9AA8-9E4AD6AFB9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pl-PL" altLang="pl-PL" dirty="0"/>
              <a:t>Sprawozdanie z funkcjonowania USZJK w roku </a:t>
            </a:r>
            <a:r>
              <a:rPr lang="pl-PL" altLang="pl-PL" dirty="0" err="1"/>
              <a:t>akad</a:t>
            </a:r>
            <a:r>
              <a:rPr lang="pl-PL" altLang="pl-PL" dirty="0"/>
              <a:t>. 2019/2020 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D585644-4BA6-49FB-A40B-C1ADC405E4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5055D787-6510-4F4A-A1EE-EAC493C9A0D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96F1374E-CA94-47FA-A19C-B1F0EA69A3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F17BD30C-477D-4987-ABED-6EB1167AFC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64FDB463-74C4-4B27-944C-8AC78C892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C26BFCB-5490-4C68-A6F9-485A781C021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509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45177-DEE4-48AB-8559-091A646D3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2E8E44D-B8D3-4EE0-91D6-6762CFA86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8E10D8-EFF3-4775-BA50-E0D32938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1FFC80-11DE-41C4-94B0-1C07B5FF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544CF7-ADDA-495F-865D-C60659D7A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DD9B-5B83-4508-B724-95D750D27D03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799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D55987-EAF3-4C6B-B1E6-0666D67BB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D2ACAB8-5858-4E58-8FFC-6430656CB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57337B-D855-47C6-B65E-557A3902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700E5A-D7A4-4BDC-B4E9-596B8F3B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91C7285-3FB8-45EF-B283-02938967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6E3D-E1E0-476C-A2AB-0D7D81F44F19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17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E75763F-6DBC-47ED-B59A-BDC5AB212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26B0919-12B6-4BD5-85E3-F2D1D9690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93BF1F-4C68-4A20-960F-026B38B16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EE1CF0-1D61-41C4-A9F7-57044AB5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42ABF5-6FEF-4414-BA68-E6D9C7B8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46E2-BB3D-4E14-919C-100AA2059B5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6037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566738" y="1341438"/>
            <a:ext cx="8001000" cy="4678362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F93004-A4E8-4CFE-B067-68B4141BC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5E4E303-FED0-4997-AF15-FE914804CF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559F0D2-5DE2-413F-8C1D-6F19A3073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1A704-E589-430E-80DD-AFB4976A4C7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1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73C46A-E174-4402-88D4-9DF631B1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828897-2190-4CAC-B246-8D53642D8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02D82E-1F94-4101-8C1C-0431C4D4C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80985A-34D9-43B6-B9BB-0D701CEC0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E719D6-B865-4D64-B3E7-5418CBB6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C3DD-4D51-4A6F-9EF2-532D8059216F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984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08567A-1018-4836-BEA8-C7A97471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B92AF0-E7F8-477D-A3ED-30509797C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86BBA5-6F7B-46AB-B098-720174AA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562DE9-65E3-4F4E-9174-0FE7C351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5AA406-C1F8-417F-B38C-C334A274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F01F-2EE2-4F2A-821B-6F77CA79A3D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1901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B557C5-102D-4201-8715-53BBA125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31CA8E-2F7F-41CC-B4DB-A4F94E641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040600D-0586-4620-8761-85CD18513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F69068E-D1A8-4D35-9A6C-CFF0DC6F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A42BE5E-CBB1-445D-9EC0-C1EC81FD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42E6F9-75E8-4127-B9D9-15EDBEFA4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B7E2-DF52-4F42-866E-339FE82B4CB3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65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73F1B7-8849-4BC3-B8E7-57882A76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D1E25F-43B4-4630-9665-189DAC953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695F798-118A-4BE8-88E6-C31355D7A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6ED3734-7EDC-4525-A3FD-377A28934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7EADC97-04E0-4394-99E6-7C4E1CC76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AB9848C-C012-44EE-A6C7-818B114F6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B7DDF3C-F055-4FD8-A0F5-67AC8457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2EF5F75-A54B-4B93-AC6D-85EDA8D5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0263-D860-43F6-AF1F-129B8AF0B322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780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6D9686-0B95-42C3-86EF-FEE32B0F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CAA6827-16C7-4781-A0EF-AE4A4CAB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BD386C0-2D3E-4B78-8309-5ED133F4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7A75600-E441-44E3-89E0-100F2DD3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AD8E-7C1D-47DD-8335-415FC205D62A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0162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35D6714-6E86-432D-A236-3198AA29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649DB73-F761-418C-A689-0D1485BA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ADE206A-F4CB-433E-8D18-29B7E061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9ED9-2A49-43D3-A98F-8976BF553108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1761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9362BF-A9B1-477D-A935-C7DDDBED9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53F7FE-49D5-4AD6-BB03-09A890068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13F6EEB-F1C4-4C46-88BC-CBD8C5345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67849D-DA54-43D4-8F86-B8A289A7E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4D8EAD9-681E-426E-B756-0EF716D0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CC62F33-DD4B-4B32-9A11-5F6E1103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517B-213F-42FB-91CC-20D82070AC5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192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4E6BFC-D670-4AAC-9C0F-5979F7F7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9EC3EF5-3630-43D3-890B-565446FB2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BF960A4-E631-49CD-BDFC-09755D01F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5EB147-055B-489A-A65D-2265F16BB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827EACC-A5AB-4F98-8F4C-C98B891C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7D38820-F3BC-4CE7-9141-2CD893AF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D780-18A6-4B99-9AC2-A32C1E7846D0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92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D7FB091-7C61-441C-A84D-ED72D748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CA1163-981D-4711-8B8F-C57083CA8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3B0FC1-5744-459A-AF4A-B25712DAB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E53ADB-012E-48FF-8CD6-BAD28A3A4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511AF5-A748-430A-9550-AF109B7E5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647B-BA92-44DF-B665-3E6C3A6C95F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315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k.prz.edu.pl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D2076A51-84D9-4C5C-BDC6-2BE2A443F9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5750" y="2852738"/>
            <a:ext cx="8743950" cy="2032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l-PL" alt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Sprawozdanie z funkcjonowania </a:t>
            </a:r>
            <a:br>
              <a:rPr lang="pl-PL" alt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Uczelnianego Systemu Zapewniania Jakości Kształcenia </a:t>
            </a:r>
            <a:br>
              <a:rPr lang="pl-PL" alt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 roku akademickim 2020/2021</a:t>
            </a:r>
          </a:p>
        </p:txBody>
      </p:sp>
      <p:pic>
        <p:nvPicPr>
          <p:cNvPr id="4100" name="Obraz 1" descr="logotypy_wszystkie">
            <a:extLst>
              <a:ext uri="{FF2B5EF4-FFF2-40B4-BE49-F238E27FC236}">
                <a16:creationId xmlns:a16="http://schemas.microsoft.com/office/drawing/2014/main" id="{49EDDB84-FF5F-435E-84AB-97654968771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46"/>
          <a:stretch>
            <a:fillRect/>
          </a:stretch>
        </p:blipFill>
        <p:spPr bwMode="auto">
          <a:xfrm>
            <a:off x="1187450" y="765175"/>
            <a:ext cx="34559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2B114EE8-8D6B-4FA3-9B89-288A00771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136524"/>
            <a:ext cx="8001000" cy="676275"/>
          </a:xfrm>
        </p:spPr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Kształcenie w roku akademickim 2020/2021 </a:t>
            </a:r>
            <a:endParaRPr lang="pl-PL" altLang="pl-PL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0" name="Symbol zastępczy numeru slajdu 5">
            <a:extLst>
              <a:ext uri="{FF2B5EF4-FFF2-40B4-BE49-F238E27FC236}">
                <a16:creationId xmlns:a16="http://schemas.microsoft.com/office/drawing/2014/main" id="{AEFC48B7-308C-4964-B4F2-B8CFD8DB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E4C9121-0204-4458-9CF1-0179E7A7DA01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12296" name="Rectangle 3">
            <a:extLst>
              <a:ext uri="{FF2B5EF4-FFF2-40B4-BE49-F238E27FC236}">
                <a16:creationId xmlns:a16="http://schemas.microsoft.com/office/drawing/2014/main" id="{C80C04CB-9DFD-4120-93AF-09F1AD4DF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1097576"/>
            <a:ext cx="8004175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Akredytacje PKA</a:t>
            </a:r>
          </a:p>
        </p:txBody>
      </p:sp>
      <p:sp>
        <p:nvSpPr>
          <p:cNvPr id="12297" name="Rectangle 3">
            <a:extLst>
              <a:ext uri="{FF2B5EF4-FFF2-40B4-BE49-F238E27FC236}">
                <a16:creationId xmlns:a16="http://schemas.microsoft.com/office/drawing/2014/main" id="{94C05146-9E1E-4393-A7A9-023C8E541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0" y="1603886"/>
            <a:ext cx="817245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457200" algn="just">
              <a:lnSpc>
                <a:spcPct val="150000"/>
              </a:lnSpc>
            </a:pPr>
            <a:r>
              <a:rPr lang="pl-PL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Prezydium Polskiej Komisji Akredytacyjnej po przeprowadzonej na Uczelni wizytacji podjęło uchwały w sprawie </a:t>
            </a:r>
            <a:r>
              <a:rPr lang="pl-PL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pozytywnej</a:t>
            </a:r>
            <a:r>
              <a:rPr lang="pl-PL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oceny programowej na następujących kierunkach:</a:t>
            </a:r>
          </a:p>
          <a:p>
            <a:pPr marL="457200" algn="just">
              <a:lnSpc>
                <a:spcPct val="150000"/>
              </a:lnSpc>
            </a:pPr>
            <a:r>
              <a:rPr lang="pl-PL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- </a:t>
            </a:r>
            <a:r>
              <a:rPr lang="pl-PL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Technologia chemiczna </a:t>
            </a:r>
            <a:r>
              <a:rPr lang="pl-PL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prowadzonym na poziomie studiów pierwszego </a:t>
            </a:r>
            <a:r>
              <a:rPr lang="pl-PL" sz="18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i </a:t>
            </a:r>
            <a:r>
              <a:rPr lang="pl-PL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drugiego stopnia o profilu </a:t>
            </a:r>
            <a:r>
              <a:rPr lang="pl-PL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ogólnoakademickim</a:t>
            </a:r>
            <a:r>
              <a:rPr lang="pl-PL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</a:pPr>
            <a:r>
              <a:rPr lang="pl-PL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l-PL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Budownictwo</a:t>
            </a:r>
            <a:r>
              <a:rPr lang="pl-PL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prowadzonym na poziomie studiów pierwszego i drugiego stopnia o profilu </a:t>
            </a:r>
            <a:r>
              <a:rPr lang="pl-PL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ogólnoakademickim</a:t>
            </a:r>
            <a:r>
              <a:rPr lang="pl-PL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l-PL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Matematyka</a:t>
            </a:r>
            <a:r>
              <a:rPr lang="pl-PL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prowadzonym na poziomie studiów pierwszego i drugiego stopnia o profilu </a:t>
            </a:r>
            <a:r>
              <a:rPr lang="pl-PL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ogólnoakademickim</a:t>
            </a:r>
            <a:r>
              <a:rPr lang="pl-PL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altLang="pl-PL" b="1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2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>
            <a:extLst>
              <a:ext uri="{FF2B5EF4-FFF2-40B4-BE49-F238E27FC236}">
                <a16:creationId xmlns:a16="http://schemas.microsoft.com/office/drawing/2014/main" id="{E5A0D3EE-6599-40AE-941C-359F1FAA3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058" y="40390"/>
            <a:ext cx="8001000" cy="555043"/>
          </a:xfrm>
        </p:spPr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Kształcenie</a:t>
            </a:r>
            <a:r>
              <a:rPr lang="pl-PL" altLang="pl-PL" sz="2600" b="1" dirty="0">
                <a:solidFill>
                  <a:schemeClr val="hlink"/>
                </a:solidFill>
              </a:rPr>
              <a:t> </a:t>
            </a:r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 roku akademickim 2020/2021</a:t>
            </a:r>
            <a:r>
              <a:rPr lang="pl-PL" altLang="pl-PL" sz="2600" b="1" dirty="0">
                <a:solidFill>
                  <a:schemeClr val="hlink"/>
                </a:solidFill>
              </a:rPr>
              <a:t> </a:t>
            </a:r>
            <a:endParaRPr lang="pl-PL" altLang="pl-PL" sz="2600" b="1" dirty="0"/>
          </a:p>
        </p:txBody>
      </p:sp>
      <p:sp>
        <p:nvSpPr>
          <p:cNvPr id="1028" name="Symbol zastępczy numeru slajdu 5">
            <a:extLst>
              <a:ext uri="{FF2B5EF4-FFF2-40B4-BE49-F238E27FC236}">
                <a16:creationId xmlns:a16="http://schemas.microsoft.com/office/drawing/2014/main" id="{C355B84E-1173-498F-8AD5-6CCFC0A3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B1A380B-AA53-4761-B783-93E7FDC6A239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87A82AC4-ACC1-4F91-AB6F-02ACE26CE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439" y="1410157"/>
            <a:ext cx="388374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Liczba studentów</a:t>
            </a:r>
          </a:p>
          <a:p>
            <a:r>
              <a:rPr lang="pl-PL" sz="1400" dirty="0" smtClean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(dane </a:t>
            </a:r>
            <a:r>
              <a:rPr lang="pl-PL" sz="1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ze sprawozdania GUS  S-10 stan na 31.12.2021 r.)</a:t>
            </a:r>
            <a:r>
              <a:rPr lang="pl-PL" altLang="pl-PL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r"/>
            <a:endParaRPr lang="pl-PL" altLang="pl-PL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31" name="Rectangle 3">
            <a:extLst>
              <a:ext uri="{FF2B5EF4-FFF2-40B4-BE49-F238E27FC236}">
                <a16:creationId xmlns:a16="http://schemas.microsoft.com/office/drawing/2014/main" id="{1F39853C-DCA2-4A31-B6F5-2EAE6FE0D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906" y="2797433"/>
            <a:ext cx="3592036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Liczba studentów na Uczelni</a:t>
            </a:r>
            <a:br>
              <a:rPr lang="pl-PL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pl-PL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w roku </a:t>
            </a:r>
            <a:r>
              <a:rPr lang="pl-PL" sz="16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ak</a:t>
            </a:r>
            <a:r>
              <a:rPr lang="pl-PL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 2020/2021 wynosiła: </a:t>
            </a:r>
          </a:p>
          <a:p>
            <a:r>
              <a:rPr lang="pl-PL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10 742 </a:t>
            </a:r>
            <a:r>
              <a:rPr lang="pl-PL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(12 034 w 2019/20)</a:t>
            </a:r>
          </a:p>
          <a:p>
            <a:endParaRPr lang="pl-PL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pl-PL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8 136 </a:t>
            </a:r>
            <a:r>
              <a:rPr lang="pl-PL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(9 105)</a:t>
            </a:r>
            <a:r>
              <a:rPr lang="pl-PL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na studiach stacjonarnych, </a:t>
            </a:r>
          </a:p>
          <a:p>
            <a:endParaRPr lang="pl-PL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pl-PL" sz="1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2 606</a:t>
            </a:r>
            <a:r>
              <a:rPr lang="pl-PL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(2 929) na studiach niestacjonarnych </a:t>
            </a:r>
            <a:br>
              <a:rPr lang="pl-PL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pl-PL" altLang="pl-PL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ED07BC-82A9-45BD-870B-DEAD8BB1E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8" y="524705"/>
            <a:ext cx="4783890" cy="2795022"/>
          </a:xfrm>
          <a:prstGeom prst="rect">
            <a:avLst/>
          </a:prstGeom>
        </p:spPr>
      </p:pic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CB2B6D58-D047-4C61-A147-8E081D92C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0065587"/>
              </p:ext>
            </p:extLst>
          </p:nvPr>
        </p:nvGraphicFramePr>
        <p:xfrm>
          <a:off x="294106" y="3625720"/>
          <a:ext cx="4783890" cy="289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9EA459F6-FC76-4E4F-BE6A-66AFE8346318}"/>
              </a:ext>
            </a:extLst>
          </p:cNvPr>
          <p:cNvSpPr txBox="1"/>
          <p:nvPr/>
        </p:nvSpPr>
        <p:spPr>
          <a:xfrm>
            <a:off x="2546556" y="707274"/>
            <a:ext cx="1797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studia stacjonarne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9892E2-E688-4418-89AB-18EDB1342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11" y="136524"/>
            <a:ext cx="8001000" cy="676275"/>
          </a:xfrm>
        </p:spPr>
        <p:txBody>
          <a:bodyPr>
            <a:normAutofit fontScale="90000"/>
          </a:bodyPr>
          <a:lstStyle/>
          <a:p>
            <a:r>
              <a:rPr 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Kształcenie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zdalne </a:t>
            </a:r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 roku akademickim 2020/2021 </a:t>
            </a:r>
            <a:endParaRPr lang="pl-PL" sz="2600" b="1" dirty="0">
              <a:solidFill>
                <a:schemeClr val="hlin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B456F20-F95A-49DB-B66D-59672B3F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A704-E589-430E-80DD-AFB4976A4C7F}" type="slidenum">
              <a:rPr lang="pl-PL" altLang="pl-PL" smtClean="0"/>
              <a:pPr/>
              <a:t>12</a:t>
            </a:fld>
            <a:endParaRPr lang="pl-PL" alt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9BEBB0-BE78-4DCC-B620-0CA352BCF60C}"/>
              </a:ext>
            </a:extLst>
          </p:cNvPr>
          <p:cNvSpPr txBox="1"/>
          <p:nvPr/>
        </p:nvSpPr>
        <p:spPr>
          <a:xfrm>
            <a:off x="110924" y="812799"/>
            <a:ext cx="8746305" cy="580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Dostosowano organizację kształcenia na Uczelni do przepisów krajowych. </a:t>
            </a: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Uwzględniając zmieniającą się sytuację epidemiczną w trakcie roku akademickiego na Politechnice Rzeszowskiej wydano łącznie 3 uchwały Senatu, </a:t>
            </a:r>
            <a:b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19 Zarządzeń oraz 13 komunikatów Rektora związanych z organizacją kształcenia.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 roku akademickim 2020/2021 prowadzono </a:t>
            </a: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kształcenie w trzech trybach: stacjonarno-hybrydowym, zdalno-hybrydowym oraz zdalnym.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 związku z </a:t>
            </a:r>
            <a:r>
              <a:rPr lang="pl-P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pogarszającą </a:t>
            </a: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się sytuacją epidemiczną,</a:t>
            </a:r>
            <a:r>
              <a:rPr lang="pl-PL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komunikatem nr 8/2021 z dnia 15 marca, Rektor wprowadził na Uczelni obowiązek realizacji wszystkich form zajęć dydaktycznych w trybie zdalnym. W formie stacjonarnej realizowane były wyłącznie badania konieczne do przygotowania pracy dyplomowej z zachowaniem wymaganego dystansu społecznego i reżimu sanitarnego</a:t>
            </a:r>
            <a:r>
              <a:rPr lang="pl-PL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Z</a:t>
            </a: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aliczenia i egzaminy </a:t>
            </a:r>
            <a:r>
              <a:rPr lang="pl-P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w </a:t>
            </a: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sesji letniej odbywały się w trybie zdalnym.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9892E2-E688-4418-89AB-18EDB1342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11" y="136524"/>
            <a:ext cx="8001000" cy="676275"/>
          </a:xfrm>
        </p:spPr>
        <p:txBody>
          <a:bodyPr>
            <a:normAutofit fontScale="90000"/>
          </a:bodyPr>
          <a:lstStyle/>
          <a:p>
            <a:r>
              <a:rPr lang="pl-PL" sz="2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Praktyki </a:t>
            </a:r>
            <a:r>
              <a:rPr lang="pl-PL" sz="2600" b="1" strike="sngStrike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sz="2600" b="1" strike="sngStrike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sz="2600" b="1" strike="sngStrike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B456F20-F95A-49DB-B66D-59672B3F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A704-E589-430E-80DD-AFB4976A4C7F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9BEBB0-BE78-4DCC-B620-0CA352BCF60C}"/>
              </a:ext>
            </a:extLst>
          </p:cNvPr>
          <p:cNvSpPr txBox="1"/>
          <p:nvPr/>
        </p:nvSpPr>
        <p:spPr>
          <a:xfrm>
            <a:off x="110924" y="812799"/>
            <a:ext cx="8746305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Praktyki zawodowe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50000"/>
              </a:lnSpc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Praktyki na Politechnice Rzeszowskiej w roku akademickim 2020/2021 były realizowane na studiach o profilu </a:t>
            </a:r>
            <a:r>
              <a:rPr lang="pl-PL" sz="18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ogólnoakademickim</a:t>
            </a:r>
            <a:r>
              <a:rPr lang="pl-PL" sz="18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również na studiach </a:t>
            </a:r>
            <a:b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profilu praktycznym. Wymiar, zasady i formę odbywania praktyk oraz liczbę punktów ECTS, jaką student musi uzyskać w ramach praktyk określa program studiów, przy </a:t>
            </a:r>
            <a:r>
              <a:rPr lang="pl-PL" sz="18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czym: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50000"/>
              </a:lnSpc>
            </a:pPr>
            <a:r>
              <a:rPr lang="pl-PL" sz="18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1) program </a:t>
            </a:r>
            <a:r>
              <a:rPr lang="pl-PL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studiów o profilu praktycznym przewiduje praktyki w wymiarze co najmniej:</a:t>
            </a:r>
          </a:p>
          <a:p>
            <a:pPr marL="540000" lvl="0" indent="11113" algn="just">
              <a:lnSpc>
                <a:spcPct val="150000"/>
              </a:lnSpc>
              <a:buFont typeface="+mj-lt"/>
              <a:buAutoNum type="alphaLcParenR"/>
            </a:pPr>
            <a:r>
              <a:rPr lang="pl-PL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6 miesięcy- w przypadku studiów pierwszego stopnia;</a:t>
            </a:r>
          </a:p>
          <a:p>
            <a:pPr marL="540000" lvl="0" indent="11113" algn="just">
              <a:lnSpc>
                <a:spcPct val="150000"/>
              </a:lnSpc>
              <a:buFont typeface="+mj-lt"/>
              <a:buAutoNum type="alphaLcParenR"/>
            </a:pPr>
            <a:r>
              <a:rPr lang="pl-PL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3 miesięcy- w przypadku 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studiów drugiego </a:t>
            </a:r>
            <a:r>
              <a:rPr lang="pl-PL" sz="18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stopnia.</a:t>
            </a:r>
          </a:p>
          <a:p>
            <a:pPr marL="342900" lvl="0" algn="just">
              <a:lnSpc>
                <a:spcPct val="150000"/>
              </a:lnSpc>
            </a:pPr>
            <a:r>
              <a:rPr lang="pl-PL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pl-PL" sz="18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studiów o profilu </a:t>
            </a:r>
            <a:r>
              <a:rPr lang="pl-PL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ogólnoakademickim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może przewidywać realizację praktyk.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3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9892E2-E688-4418-89AB-18EDB1342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11" y="136524"/>
            <a:ext cx="8001000" cy="676275"/>
          </a:xfrm>
        </p:spPr>
        <p:txBody>
          <a:bodyPr>
            <a:normAutofit/>
          </a:bodyPr>
          <a:lstStyle/>
          <a:p>
            <a:endParaRPr lang="pl-PL" sz="2600" b="1" strike="sngStrike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B456F20-F95A-49DB-B66D-59672B3F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A704-E589-430E-80DD-AFB4976A4C7F}" type="slidenum">
              <a:rPr lang="pl-PL" altLang="pl-PL" smtClean="0"/>
              <a:pPr/>
              <a:t>14</a:t>
            </a:fld>
            <a:endParaRPr lang="pl-PL" alt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9BEBB0-BE78-4DCC-B620-0CA352BCF60C}"/>
              </a:ext>
            </a:extLst>
          </p:cNvPr>
          <p:cNvSpPr txBox="1"/>
          <p:nvPr/>
        </p:nvSpPr>
        <p:spPr>
          <a:xfrm>
            <a:off x="110924" y="812799"/>
            <a:ext cx="8746305" cy="2118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Praktyki zawodowe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50000"/>
              </a:lnSpc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Odbywanie praktyk reguluje Zarządzenie nr 39/2021 Rektora Politechniki Rzeszowskiej z dnia 7 kwietnia 2021 r. w sprawie zasad organizacji i zaliczania praktyk zawodowych dla studentów Politechniki Rzeszowskiej. </a:t>
            </a:r>
          </a:p>
          <a:p>
            <a:pPr marL="180340" algn="just">
              <a:lnSpc>
                <a:spcPct val="150000"/>
              </a:lnSpc>
            </a:pPr>
            <a:endParaRPr lang="pl-PL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85F59D3-6BFE-4F91-8CEC-5087F5B5B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47076"/>
              </p:ext>
            </p:extLst>
          </p:nvPr>
        </p:nvGraphicFramePr>
        <p:xfrm>
          <a:off x="353961" y="3205316"/>
          <a:ext cx="8503268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3278">
                  <a:extLst>
                    <a:ext uri="{9D8B030D-6E8A-4147-A177-3AD203B41FA5}">
                      <a16:colId xmlns:a16="http://schemas.microsoft.com/office/drawing/2014/main" val="2776531017"/>
                    </a:ext>
                  </a:extLst>
                </a:gridCol>
                <a:gridCol w="3419990">
                  <a:extLst>
                    <a:ext uri="{9D8B030D-6E8A-4147-A177-3AD203B41FA5}">
                      <a16:colId xmlns:a16="http://schemas.microsoft.com/office/drawing/2014/main" val="1627338194"/>
                    </a:ext>
                  </a:extLst>
                </a:gridCol>
              </a:tblGrid>
              <a:tr h="40356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pl-PL" sz="1400">
                          <a:effectLst/>
                        </a:rPr>
                        <a:t>Wydział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Liczba studentów odbywających praktyki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3702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pl-PL" sz="1400" dirty="0">
                          <a:effectLst/>
                        </a:rPr>
                        <a:t>Wydział Budownictwa, Inżynierii Środowiska i Architektury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pl-PL" sz="1400" dirty="0">
                          <a:effectLst/>
                        </a:rPr>
                        <a:t> 291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6037120"/>
                  </a:ext>
                </a:extLst>
              </a:tr>
              <a:tr h="2672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pl-PL" sz="1400">
                          <a:effectLst/>
                        </a:rPr>
                        <a:t>Wydział Budowy Maszyn i Lotnictwa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800858"/>
                  </a:ext>
                </a:extLst>
              </a:tr>
              <a:tr h="2672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pl-PL" sz="1400">
                          <a:effectLst/>
                        </a:rPr>
                        <a:t>Wydział Chemiczny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124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6138374"/>
                  </a:ext>
                </a:extLst>
              </a:tr>
              <a:tr h="2672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pl-PL" sz="1400">
                          <a:effectLst/>
                        </a:rPr>
                        <a:t>Wydział Elektrotechniki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121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487758"/>
                  </a:ext>
                </a:extLst>
              </a:tr>
              <a:tr h="2672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pl-PL" sz="1400">
                          <a:effectLst/>
                        </a:rPr>
                        <a:t>Wydział Matematyki i Fizyki Stosowanej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3329578"/>
                  </a:ext>
                </a:extLst>
              </a:tr>
              <a:tr h="2672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pl-PL" sz="1400">
                          <a:effectLst/>
                        </a:rPr>
                        <a:t>Wydział Zarządzania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979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4300518"/>
                  </a:ext>
                </a:extLst>
              </a:tr>
              <a:tr h="2672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pl-PL" sz="1400">
                          <a:effectLst/>
                        </a:rPr>
                        <a:t>Wydział Mechaniczno-Technologicznej w Stalowej Woli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314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868380"/>
                  </a:ext>
                </a:extLst>
              </a:tr>
              <a:tr h="267283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</a:pPr>
                      <a:r>
                        <a:rPr lang="pl-PL" sz="1400">
                          <a:effectLst/>
                        </a:rPr>
                        <a:t>SUMA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2368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055137"/>
                  </a:ext>
                </a:extLst>
              </a:tr>
            </a:tbl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8CA30D63-B0E9-4178-9D3B-BFAF321D2CC2}"/>
              </a:ext>
            </a:extLst>
          </p:cNvPr>
          <p:cNvSpPr txBox="1"/>
          <p:nvPr/>
        </p:nvSpPr>
        <p:spPr>
          <a:xfrm>
            <a:off x="-73742" y="2744225"/>
            <a:ext cx="731028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215" indent="-450215" algn="ctr">
              <a:lnSpc>
                <a:spcPct val="107000"/>
              </a:lnSpc>
              <a:spcAft>
                <a:spcPts val="800"/>
              </a:spcAft>
            </a:pPr>
            <a:r>
              <a:rPr lang="pl-PL" sz="1800" u="sng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Liczba studentów, którzy w 2021 roku odbyli praktyki zawodowe</a:t>
            </a:r>
            <a:endParaRPr lang="pl-PL" sz="1600" u="sng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185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26A2369E-2BA4-4263-802A-794B435FE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533" y="136524"/>
            <a:ext cx="8001000" cy="676275"/>
          </a:xfrm>
        </p:spPr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Kształcenie w roku akademickim 2020/2021 </a:t>
            </a:r>
            <a:endParaRPr lang="pl-PL" altLang="pl-PL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338" name="Symbol zastępczy numeru slajdu 5">
            <a:extLst>
              <a:ext uri="{FF2B5EF4-FFF2-40B4-BE49-F238E27FC236}">
                <a16:creationId xmlns:a16="http://schemas.microsoft.com/office/drawing/2014/main" id="{D09923B7-D80D-46B3-A010-52023BC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21AD5A5-74D2-44CD-9BE0-5CCFB90CDBDC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8BBF9D11-265F-4772-B6FE-55A9E87BB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358" y="705644"/>
            <a:ext cx="8004175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Ankietyzacja i hospitacje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26E57A1-22D0-4413-A787-9DDE3BA473EF}"/>
              </a:ext>
            </a:extLst>
          </p:cNvPr>
          <p:cNvSpPr txBox="1"/>
          <p:nvPr/>
        </p:nvSpPr>
        <p:spPr>
          <a:xfrm>
            <a:off x="-37486" y="1113631"/>
            <a:ext cx="8552836" cy="5553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</a:pP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Badania ankietowe prowadzone są  wśród studentów, doktorantów,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uczestników</a:t>
            </a: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studiów podyplomowych, przeprowadzana jest także ankieta wśród pracodawców.</a:t>
            </a:r>
          </a:p>
          <a:p>
            <a:pPr marL="7429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Ankietyzacja przeprowadzana jest z zachowaniem zasad poufności oraz dobrowolności ankietowanych. </a:t>
            </a:r>
          </a:p>
          <a:p>
            <a:pPr marL="7429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Badania ankietowe zostały przeprowadzone w czasie trwania sesji egzaminacyjnych. </a:t>
            </a:r>
          </a:p>
          <a:p>
            <a:pPr marL="7429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Ocena w roku akademickim 2020/2021 objęła:</a:t>
            </a:r>
          </a:p>
          <a:p>
            <a:pPr marL="628650" lvl="0" indent="354013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ankietę nauczyciela akademickiego;</a:t>
            </a:r>
            <a:endParaRPr lang="pl-PL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82663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ankietę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oceny zajęć (przedmiotu);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82663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ankietę organizacji studiów;</a:t>
            </a:r>
          </a:p>
          <a:p>
            <a:pPr marL="982663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ankietę pracownika niebędącego nauczycielem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akademicki</a:t>
            </a:r>
            <a:r>
              <a:rPr lang="pl-PL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</a:t>
            </a:r>
            <a:endParaRPr lang="pl-PL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457200" algn="just">
              <a:lnSpc>
                <a:spcPct val="150000"/>
              </a:lnSpc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 ankietach uwzględniono pytania dotyczące zajęć zdalnych.</a:t>
            </a:r>
            <a:endParaRPr lang="pl-PL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1BBCFA50-0359-4E7D-91F0-F5617E64C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Kształcenie w roku akademickim 2020/2021 </a:t>
            </a:r>
            <a:endParaRPr lang="pl-PL" altLang="pl-PL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362" name="Symbol zastępczy numeru slajdu 5">
            <a:extLst>
              <a:ext uri="{FF2B5EF4-FFF2-40B4-BE49-F238E27FC236}">
                <a16:creationId xmlns:a16="http://schemas.microsoft.com/office/drawing/2014/main" id="{859A22FF-3CAA-4FB5-8918-8F83E66F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6939A22-4B08-43B9-B878-E5FFADD3F13A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E24B927-2EC5-499F-A0B6-4F3F35396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981075"/>
            <a:ext cx="8004175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Ankietyzacja i hospitacje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72F3077-45C6-4D36-82DF-AEB0F04B6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" y="1611466"/>
            <a:ext cx="80041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 eaLnBrk="1" hangingPunct="1">
              <a:defRPr/>
            </a:pP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Ankietyzacja nauczycieli akademickich</a:t>
            </a: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 semestrze zimowym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roku akademickiego 2020/2021 zebrano opinię dotyczącą prowadzonych zajęć dydaktycznych o 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940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nauczycielach akademickich oraz innych osobach prowadzących zajęcia dydaktyczne. Średnia ocena uzyskana w ankietyzacji nauczycieli w skali całej Uczelni to 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4,76</a:t>
            </a:r>
            <a:endParaRPr lang="pl-PL" alt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 semestrze letnim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zebrano opinię dotyczącą prowadzonych zajęć dydaktycznych o 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926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nauczycielach akademickich oraz innych osobach prowadzących zajęcia dydaktyczne. Średnia ocena uzyskana w ankietyzacji nauczycieli w skali całej Uczelni to 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4,76.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571500" indent="-571500" eaLnBrk="1" hangingPunct="1">
              <a:defRPr/>
            </a:pPr>
            <a:endParaRPr lang="pl-PL" altLang="pl-PL" dirty="0"/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A0721B1B-3B6D-4E4D-BF70-344B730D4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" y="4394200"/>
            <a:ext cx="85725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1500" indent="-5715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Hospitacje zajęć prowadzonych przez nauczycieli akademickich</a:t>
            </a:r>
            <a:endParaRPr lang="pl-PL" alt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19777C-7E01-48BC-9C80-BB5C09C18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1" y="4871090"/>
            <a:ext cx="80041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 semestrze zimowym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roku akademickiego 2020/2021 przeprowadzono hospitacje zajęć dydaktycznych prowadzonych przez 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413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nauczycieli akademickich i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 44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doktorantów, </a:t>
            </a: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 semestrze letnim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przeprowadzono hospitacje zajęć dydaktycznych prowadzonych przez 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174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nauczycieli akademickich i 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41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 doktorantów.  </a:t>
            </a: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endParaRPr lang="pl-PL" altLang="pl-PL" dirty="0"/>
          </a:p>
          <a:p>
            <a:pPr marL="571500" indent="-571500" eaLnBrk="1" hangingPunct="1">
              <a:defRPr/>
            </a:pPr>
            <a:endParaRPr lang="pl-PL" alt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2DE9FC25-9951-4135-9BAB-B98E79683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Kształcenie w roku akademickim 2020/2021 </a:t>
            </a:r>
            <a:endParaRPr lang="pl-PL" altLang="pl-PL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506" name="Symbol zastępczy numeru slajdu 5">
            <a:extLst>
              <a:ext uri="{FF2B5EF4-FFF2-40B4-BE49-F238E27FC236}">
                <a16:creationId xmlns:a16="http://schemas.microsoft.com/office/drawing/2014/main" id="{AC915EB4-BB2B-4171-8AAE-D3465806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E061178-7FF1-4CC6-9AA0-B7E4213DC864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6B3F4C5-D99F-4482-9B67-87C7519AE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" y="981075"/>
            <a:ext cx="800417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Gromadzenie i udostępnianie informacji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D06638FB-B32D-4697-B877-5FC45188C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" y="1657350"/>
            <a:ext cx="8059738" cy="136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1950" indent="-3619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Aktualne, bezstronne i obiektywne informacje – zarówno w ujęciu ilościowym, jak i jakościowym – na temat oferowanych ścieżek kształcenia (efekty uczenia się oraz programy </a:t>
            </a:r>
            <a:r>
              <a:rPr lang="pl-PL" alt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studiów,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w tym plany studiów) są publikowane na stronach internetowych poszczególnych Wydziałów oraz w  BIP Politechniki Rzeszowskiej.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Informacje dla kandydatów i studentów dostępne są w systemach: SIR (System Internetowej Rekrutacji) oraz USOS (Uniwersytecki System Obsługi Studiów).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B92F7CD2-B8C1-451B-A266-7AC5650C3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l-PL" altLang="pl-PL" sz="24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Uczelniana Komisja </a:t>
            </a:r>
            <a:br>
              <a:rPr lang="pl-PL" altLang="pl-PL" sz="24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4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ds. Zapewniania Jakości Kształcenia</a:t>
            </a:r>
            <a:endParaRPr lang="pl-PL" altLang="pl-PL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530" name="Symbol zastępczy numeru slajdu 5">
            <a:extLst>
              <a:ext uri="{FF2B5EF4-FFF2-40B4-BE49-F238E27FC236}">
                <a16:creationId xmlns:a16="http://schemas.microsoft.com/office/drawing/2014/main" id="{E2FCBB6E-6515-46E4-B859-588F5970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B66B642-D11F-465F-B3C2-4078B5B99DEA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363F6BC-2A7C-4E8C-91F6-A3C227E04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1077913"/>
            <a:ext cx="800417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W roku akademickim 2020/2021 odbyło się 7 posiedzeń 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Uczelnianej Komisji ds. Zapewniania Jakości Kształcenia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(UKZJK), podczas których omawiane były sprawy dotyczące w szczególności: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0DAA65FD-1297-47EA-B3F6-80DB7CE07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300898"/>
            <a:ext cx="8004175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1950" indent="-3619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procesu ankietyzacji, pytań ankietowych oraz odpowiednich formularzy sprawozdań z przebiegu ankietyzacji i hospitacji,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oceny programów studiów i weryfikacji efektów uczenia się,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zmian w Uczelnianej Księdze Jakości Kształcenia,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procesu sprawdzania prac dyplomowych za pomocą systemu </a:t>
            </a:r>
            <a:r>
              <a:rPr lang="pl-PL" altLang="pl-PL" dirty="0" err="1">
                <a:latin typeface="Cambria" panose="02040503050406030204" pitchFamily="18" charset="0"/>
                <a:ea typeface="Cambria" panose="02040503050406030204" pitchFamily="18" charset="0"/>
              </a:rPr>
              <a:t>antyplagiatowego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kształcenia zdalnego.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pl-PL" altLang="pl-PL" dirty="0"/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pl-PL" altLang="pl-PL" dirty="0"/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pl-PL" alt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C11352BB-A461-445F-8046-2E330C265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8" y="1389063"/>
            <a:ext cx="80041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W roku akademickim </a:t>
            </a:r>
            <a:r>
              <a:rPr lang="pl-PL" alt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2020/2021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na Wydziałach podjęto szereg działań projakościowych. Informacje o podjętych działaniach Koordynatorzy</a:t>
            </a:r>
            <a:b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ds. Zapewniania Jakości Kształcenia złożyli w sprawozdaniach Pełnomocnikowi Rektora ds. Zapewniania Jakości kształcenia.</a:t>
            </a:r>
          </a:p>
          <a:p>
            <a:pPr algn="just" eaLnBrk="1" hangingPunct="1"/>
            <a:endParaRPr lang="pl-PL" altLang="pl-PL" dirty="0"/>
          </a:p>
          <a:p>
            <a:pPr algn="just" eaLnBrk="1" hangingPunct="1"/>
            <a:endParaRPr lang="pl-PL" altLang="pl-PL" dirty="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A9FAF2F2-4CCC-4311-AC92-90B5FF9EE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Wydziałowe Komisje </a:t>
            </a:r>
            <a:b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ds. Zapewniania Jakości Kształcenia</a:t>
            </a:r>
            <a:endParaRPr lang="pl-PL" altLang="pl-PL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555" name="Symbol zastępczy numeru slajdu 5">
            <a:extLst>
              <a:ext uri="{FF2B5EF4-FFF2-40B4-BE49-F238E27FC236}">
                <a16:creationId xmlns:a16="http://schemas.microsoft.com/office/drawing/2014/main" id="{C8314C0F-70B3-4BA8-AFFB-455AB590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029832-6C5C-4C6C-A499-4FE63DBA2C6F}" type="slidenum">
              <a:rPr lang="pl-PL" altLang="pl-PL"/>
              <a:pPr/>
              <a:t>19</a:t>
            </a:fld>
            <a:endParaRPr lang="pl-PL" alt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D6CA-9710-4655-BAB1-F5FDB8169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7535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18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Sprawozdanie przygotowano w oparciu o raporty sporządzone przez koordynatorów dziekana ds. zapewniania jakości kształcenia na poszczególnych wydziałach oraz w jednostkach </a:t>
            </a:r>
            <a:r>
              <a:rPr lang="pl-PL" sz="1800" b="1" i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międzywydziałowych:</a:t>
            </a:r>
            <a:r>
              <a:rPr lang="pl-PL" sz="1800" b="1" i="1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800" b="1" i="1" dirty="0">
              <a:solidFill>
                <a:srgbClr val="FF0000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1800" i="1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1800" b="0" i="0" dirty="0">
                <a:solidFill>
                  <a:srgbClr val="40404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Wydział Budownictwa, Inżynierii Środowiska i Architektury,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1800" b="0" i="0" dirty="0">
                <a:solidFill>
                  <a:srgbClr val="40404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Wydział Budowy Maszyn i Lotnictwa,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1800" b="0" i="0" dirty="0">
                <a:solidFill>
                  <a:srgbClr val="40404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Wydział Chemiczny,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1800" b="0" i="0" dirty="0">
                <a:solidFill>
                  <a:srgbClr val="40404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Wydział Elektrotechniki i Informatyki,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1800" b="0" i="0" dirty="0">
                <a:solidFill>
                  <a:srgbClr val="40404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Wydział Matematyki i Fizyki Stosowanej,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1800" b="0" i="0" dirty="0">
                <a:solidFill>
                  <a:srgbClr val="40404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Wydział Mechaniczno-Technologiczny,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1800" b="0" i="0" dirty="0">
                <a:solidFill>
                  <a:srgbClr val="40404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Wydział Zarządzania,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Centrum </a:t>
            </a:r>
            <a:r>
              <a:rPr 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Języków Obcych,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Centrum Sportu Akademickiego.</a:t>
            </a:r>
            <a:endParaRPr lang="pl-PL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pl-PL" sz="1800" b="0" i="0" dirty="0">
              <a:solidFill>
                <a:srgbClr val="40404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CC4F3B2-588F-4619-B4D6-DEBFE21E7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C3DD-4D51-4A6F-9EF2-532D8059216F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136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4E58A4A6-CC0F-492E-869E-E5FB0F7FB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8" y="1389063"/>
            <a:ext cx="80041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Podejmowane w roku akademickim 2020/2021 przez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Wydziałowe Komisje ds. Zapewniania Jakości Kształcenia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(WKZJK) działania dotyczyły m.in.:</a:t>
            </a: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opracowania harmonogramów ankietyzacji i hospitacji nauczycieli akademickich, opracowania i analizy wyników ankietyzacji i hospitacji nauczycieli akademickich oraz innych ankietyzacji prowadzonych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w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systemie USOS,</a:t>
            </a: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opracowania raportu z oceny programu studiów i weryfikacji efektów uczenia się za miniony rok akademicki,</a:t>
            </a: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analizy bieżących spraw związanych z doskonaleniem Uczelnianego/Wydziałowego SZJK,</a:t>
            </a: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prac nad dokumentacją SZJK (np. aktualizacje Ksiąg Jakości, aktualizacje stron internetowych dotyczących Wydziałowych SZJK), </a:t>
            </a: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opiniowania zmian w planach studiów prowadzonych na Wydziałach.</a:t>
            </a:r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endParaRPr lang="pl-PL" dirty="0"/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endParaRPr lang="pl-PL" dirty="0"/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endParaRPr lang="pl-PL" dirty="0"/>
          </a:p>
          <a:p>
            <a:pPr marL="361950" indent="-361950" algn="just" eaLnBrk="1" hangingPunct="1">
              <a:buFont typeface="Wingdings" pitchFamily="2" charset="2"/>
              <a:buChar char="q"/>
              <a:defRPr/>
            </a:pPr>
            <a:endParaRPr lang="pl-PL" dirty="0"/>
          </a:p>
          <a:p>
            <a:pPr algn="just" eaLnBrk="1" hangingPunct="1">
              <a:defRPr/>
            </a:pPr>
            <a:endParaRPr lang="pl-PL" dirty="0"/>
          </a:p>
          <a:p>
            <a:pPr algn="just" eaLnBrk="1" hangingPunct="1">
              <a:defRPr/>
            </a:pPr>
            <a:endParaRPr lang="pl-PL" dirty="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CDFA23A3-451C-4D7E-91AB-FDFAA362B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Wydziałowe Komisje </a:t>
            </a:r>
            <a:b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ds. Zapewniania Jakości Kształcenia</a:t>
            </a:r>
            <a:endParaRPr lang="pl-PL" altLang="pl-PL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579" name="Symbol zastępczy numeru slajdu 5">
            <a:extLst>
              <a:ext uri="{FF2B5EF4-FFF2-40B4-BE49-F238E27FC236}">
                <a16:creationId xmlns:a16="http://schemas.microsoft.com/office/drawing/2014/main" id="{97175E9B-7475-4304-B1D1-8E7864504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EBBA2DB-7101-44BA-B4EB-DB85394F1F1F}" type="slidenum">
              <a:rPr lang="pl-PL" altLang="pl-PL"/>
              <a:pPr/>
              <a:t>20</a:t>
            </a:fld>
            <a:endParaRPr lang="pl-PL" alt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D187F8B4-10B5-44F2-A515-FBAC82475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6511" y="-166565"/>
            <a:ext cx="8001000" cy="1089758"/>
          </a:xfrm>
        </p:spPr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Podsumowanie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222256F-40F8-4587-8DDE-C7A288773D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905608"/>
            <a:ext cx="8859837" cy="4308231"/>
          </a:xfrm>
        </p:spPr>
        <p:txBody>
          <a:bodyPr>
            <a:normAutofit/>
          </a:bodyPr>
          <a:lstStyle/>
          <a:p>
            <a:pPr marL="361950" indent="-361950" algn="just" eaLnBrk="1" hangingPunct="1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pl-PL" alt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Sformalizowany </a:t>
            </a:r>
            <a:r>
              <a:rPr lang="pl-PL" altLang="pl-PL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na </a:t>
            </a:r>
            <a:r>
              <a:rPr lang="pl-PL" alt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Uczelni System Zapewniania Jakości Kształcenia funkcjonuje już od ok. 13 lat. </a:t>
            </a:r>
          </a:p>
          <a:p>
            <a:pPr marL="361950" indent="-361950" algn="just" eaLnBrk="1" hangingPunct="1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pl-PL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Potrzeba rozwoju Systemu wynika z rosnącej autonomii i odpowiedzialności Uczelni w zakresie zapewniania wymaganej jakości kształcenia; System Zapewniania Jakości Kształcenia jest dopasowany do celów, potrzeb i specyfiki Uczelni. </a:t>
            </a:r>
          </a:p>
          <a:p>
            <a:pPr marL="361950" indent="-361950" algn="just" eaLnBrk="1" hangingPunct="1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pl-PL" alt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System funkcjonuje </a:t>
            </a:r>
            <a:r>
              <a:rPr lang="pl-PL" altLang="pl-PL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sprawnie, lecz</a:t>
            </a:r>
            <a:r>
              <a:rPr lang="pl-PL" altLang="pl-PL" sz="18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altLang="pl-PL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należy </a:t>
            </a:r>
            <a:r>
              <a:rPr lang="pl-PL" alt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pamiętać o </a:t>
            </a:r>
            <a:r>
              <a:rPr lang="pl-PL" altLang="pl-PL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ciągłym </a:t>
            </a:r>
            <a:r>
              <a:rPr lang="pl-PL" alt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doskonaleniu.</a:t>
            </a:r>
          </a:p>
          <a:p>
            <a:pPr marL="0" indent="0" algn="just" eaLnBrk="1" hangingPunct="1">
              <a:lnSpc>
                <a:spcPct val="130000"/>
              </a:lnSpc>
              <a:buNone/>
              <a:tabLst>
                <a:tab pos="361950" algn="l"/>
              </a:tabLst>
            </a:pPr>
            <a:endParaRPr lang="pl-PL" altLang="pl-PL" sz="1800" dirty="0"/>
          </a:p>
          <a:p>
            <a:pPr marL="361950" indent="-361950" algn="just" eaLnBrk="1" hangingPunct="1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61950" algn="l"/>
              </a:tabLst>
            </a:pPr>
            <a:endParaRPr lang="pl-PL" altLang="pl-PL" sz="1800" dirty="0"/>
          </a:p>
          <a:p>
            <a:pPr marL="361950" indent="-361950" algn="just" eaLnBrk="1" hangingPunct="1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61950" algn="l"/>
              </a:tabLst>
            </a:pPr>
            <a:endParaRPr lang="pl-PL" altLang="pl-PL" sz="1800" dirty="0"/>
          </a:p>
        </p:txBody>
      </p:sp>
      <p:sp>
        <p:nvSpPr>
          <p:cNvPr id="25602" name="Symbol zastępczy numeru slajdu 5">
            <a:extLst>
              <a:ext uri="{FF2B5EF4-FFF2-40B4-BE49-F238E27FC236}">
                <a16:creationId xmlns:a16="http://schemas.microsoft.com/office/drawing/2014/main" id="{D2531D85-97B8-4780-80AA-F1C2889B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04D0F3B-766C-4F0E-831D-285FD2B7BD75}" type="slidenum">
              <a:rPr lang="pl-PL" altLang="pl-PL"/>
              <a:pPr/>
              <a:t>21</a:t>
            </a:fld>
            <a:endParaRPr lang="pl-PL" alt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589C3C47-1D11-4964-961A-5A51307F5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System Zapewniania Jakości Kształcenia</a:t>
            </a:r>
            <a:r>
              <a:rPr lang="pl-PL" altLang="pl-PL" sz="2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4A652D7-1473-405F-B468-E950CE1AA3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341438"/>
            <a:ext cx="8215312" cy="46783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pl-PL" alt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Sformalizowany System Zapewniania Jakości </a:t>
            </a:r>
            <a:r>
              <a:rPr lang="pl-PL" altLang="pl-PL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Kształcenia </a:t>
            </a:r>
            <a:r>
              <a:rPr lang="pl-PL" alt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został wprowadzony </a:t>
            </a:r>
            <a:r>
              <a:rPr lang="pl-PL" altLang="pl-PL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na </a:t>
            </a:r>
            <a:r>
              <a:rPr lang="pl-PL" alt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Politechnice Rzeszowskiej zarządzeniem nr 13/2008 Rektora Politechniki Rzeszowskiej z dnia 30.04.2008 r.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l-PL" altLang="pl-PL" sz="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90170" algn="just">
              <a:lnSpc>
                <a:spcPct val="150000"/>
              </a:lnSpc>
            </a:pP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 roku akademickim 2020/2021 Uczelniany System Zapewniania Jakości Kształcenia funkcjonował na zasadach określonych w Zarządzeniu nr 122/2020 Rektora Politechniki Rzeszowskiej im. Ignacego Łukasiewicza z dnia 8 grudnia 2020 r. w sprawie aktualizacji Uczelnianego Systemu Zapewniania Jakości Kształcenia.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Nadzór nad funkcjonowaniem i doskonaleniem USZJK sprawuje Rektor za pośrednictwem prorektora ds. kształcenia.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l-PL" altLang="pl-PL" sz="400" dirty="0"/>
              <a:t>	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pl-PL" altLang="pl-PL" sz="1800" dirty="0"/>
          </a:p>
        </p:txBody>
      </p:sp>
      <p:sp>
        <p:nvSpPr>
          <p:cNvPr id="6146" name="Symbol zastępczy numeru slajdu 5">
            <a:extLst>
              <a:ext uri="{FF2B5EF4-FFF2-40B4-BE49-F238E27FC236}">
                <a16:creationId xmlns:a16="http://schemas.microsoft.com/office/drawing/2014/main" id="{D1CFEE1B-77F7-48DB-9DA5-A9CAD6D22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187C5F9-27C6-4F35-9BC3-84550D6F775B}" type="slidenum">
              <a:rPr lang="pl-PL" altLang="pl-PL"/>
              <a:pPr/>
              <a:t>3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D4C6EE8E-052E-4F0C-A85E-F4F886F33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468" y="0"/>
            <a:ext cx="7886700" cy="1325563"/>
          </a:xfrm>
        </p:spPr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System Zapewniania Jakości Kształcenia</a:t>
            </a:r>
            <a:r>
              <a:rPr lang="pl-PL" altLang="pl-PL" sz="2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7170" name="Symbol zastępczy numeru slajdu 5">
            <a:extLst>
              <a:ext uri="{FF2B5EF4-FFF2-40B4-BE49-F238E27FC236}">
                <a16:creationId xmlns:a16="http://schemas.microsoft.com/office/drawing/2014/main" id="{7E14592B-DFE0-4715-B8A6-2AAE6D43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156F31E-2B61-438C-9481-DEAE1386B6EF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B7E99E0-69FB-46B1-B99D-805A49C8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68" y="1768015"/>
            <a:ext cx="7993063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0170"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USZJK jest wykorzystywany do monitorowania procesu kształcenia, prowadzenia polityki  kadrowej, wspierania innowacji dydaktycznych, prognozowania liczby przyjęć, jak również w podejmowaniu decyzji </a:t>
            </a:r>
            <a:r>
              <a:rPr lang="pl-PL" sz="18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o 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tworzeniu i likwidacji studiów na określonym kierunku, poziomie, profilu oraz stopniu studiów.</a:t>
            </a:r>
            <a:endParaRPr lang="pl-PL" dirty="0"/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D4C6EE8E-052E-4F0C-A85E-F4F886F33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468" y="0"/>
            <a:ext cx="7886700" cy="1325563"/>
          </a:xfrm>
        </p:spPr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System Zapewniania Jakości Kształcenia</a:t>
            </a:r>
            <a:r>
              <a:rPr lang="pl-PL" altLang="pl-PL" sz="2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7170" name="Symbol zastępczy numeru slajdu 5">
            <a:extLst>
              <a:ext uri="{FF2B5EF4-FFF2-40B4-BE49-F238E27FC236}">
                <a16:creationId xmlns:a16="http://schemas.microsoft.com/office/drawing/2014/main" id="{7E14592B-DFE0-4715-B8A6-2AAE6D43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156F31E-2B61-438C-9481-DEAE1386B6EF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B7E99E0-69FB-46B1-B99D-805A49C8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72" y="1325563"/>
            <a:ext cx="8303060" cy="424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W roku akademickim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2020/2021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kontynuowano realizację zadań związanych z: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doskonaleniem wydziałowych systemów zapewniania jakości kształcenia,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współpracą z pracodawcami </a:t>
            </a:r>
            <a:r>
              <a:rPr lang="pl-PL" altLang="pl-PL" sz="1800" dirty="0">
                <a:latin typeface="Cambria" panose="02040503050406030204" pitchFamily="18" charset="0"/>
                <a:ea typeface="Cambria" panose="02040503050406030204" pitchFamily="18" charset="0"/>
              </a:rPr>
              <a:t>(Rady Gospodarcze</a:t>
            </a:r>
            <a:r>
              <a:rPr lang="pl-PL" altLang="pl-PL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),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umiędzynarodowieniem kształcenia, 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ściślejszym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powiązaniem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kształcenia z badaniami naukowymi.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Ponadto rozpoczęto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prace nad nową, 10 edycją, Uczelnianej Księgi Zapewniania Jakości Kształcenia.</a:t>
            </a:r>
            <a:endParaRPr lang="pl-PL" dirty="0"/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63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BCD2A4D5-9BE9-41D6-A7E9-A56F41608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1625"/>
            <a:ext cx="8001000" cy="676275"/>
          </a:xfrm>
        </p:spPr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Dokumentacja systemu</a:t>
            </a:r>
            <a:endParaRPr lang="pl-PL" alt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266" name="Symbol zastępczy numeru slajdu 5">
            <a:extLst>
              <a:ext uri="{FF2B5EF4-FFF2-40B4-BE49-F238E27FC236}">
                <a16:creationId xmlns:a16="http://schemas.microsoft.com/office/drawing/2014/main" id="{F49980A1-4ED2-4E64-8FF4-C2B27AA9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0B180A2-E5AA-4DF5-B6BF-60C08F4F7051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A37F147-F7F6-4EB2-A483-F35DC33F0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18" y="1954110"/>
            <a:ext cx="8639175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Wewnętrzne i zewnętrzne akty prawne normujące proces kształcenia oraz działanie systemu są na bieżąco publikowane na stronie internetowej „Jakość kształcenia” (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http://jk.prz.edu.pl/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). 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Nadzór nad ich aktualnością prowadzi pracownik Działu Kształcenia. </a:t>
            </a:r>
          </a:p>
        </p:txBody>
      </p:sp>
    </p:spTree>
    <p:extLst>
      <p:ext uri="{BB962C8B-B14F-4D97-AF65-F5344CB8AC3E}">
        <p14:creationId xmlns:p14="http://schemas.microsoft.com/office/powerpoint/2010/main" val="18189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EE284B59-16C0-4A10-AA12-55383DCFB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009465"/>
            <a:ext cx="78867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pl-PL" altLang="pl-PL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Audyty w roku akademickim 2020/2021</a:t>
            </a:r>
            <a:br>
              <a:rPr lang="pl-PL" altLang="pl-PL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altLang="pl-PL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 roku akademickim 2020/2021 </a:t>
            </a:r>
            <a:r>
              <a:rPr lang="pl-PL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dziewięć</a:t>
            </a:r>
            <a:r>
              <a:rPr lang="pl-PL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zaplanowanych audytów wewnętrznych odbyło się zgodnie z założonym harmonogramem (semestr letni). </a:t>
            </a:r>
            <a:br>
              <a:rPr lang="pl-PL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</a:t>
            </a:r>
            <a: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trakcie przeprowadzonych audytów na żadnym </a:t>
            </a:r>
            <a:r>
              <a:rPr lang="pl-PL" alt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Wydziale/w Jednostce Międzywydziałowej </a:t>
            </a:r>
            <a: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nie stwierdzono niezgodności.</a:t>
            </a:r>
            <a:b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Podkreślono duże zaangażowanie władz </a:t>
            </a:r>
            <a:r>
              <a:rPr lang="pl-PL" alt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Wydziału/Jednostek Międzywydziałowych i </a:t>
            </a:r>
            <a: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pracowników w doskonalenie SZJK.</a:t>
            </a:r>
            <a:b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Wydziały/jednostki otrzymały spostrzeżenia indywidualne w Raporcie </a:t>
            </a:r>
            <a:b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z audytu wewnętrznego.</a:t>
            </a:r>
            <a:b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pl-PL" altLang="pl-PL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242" name="Symbol zastępczy numeru slajdu 5">
            <a:extLst>
              <a:ext uri="{FF2B5EF4-FFF2-40B4-BE49-F238E27FC236}">
                <a16:creationId xmlns:a16="http://schemas.microsoft.com/office/drawing/2014/main" id="{8C2D4EFF-9429-44B8-B9C8-F96E224B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6796F51-ADBA-41DD-87B1-A9918A29D4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10245" name="Rectangle 6">
            <a:extLst>
              <a:ext uri="{FF2B5EF4-FFF2-40B4-BE49-F238E27FC236}">
                <a16:creationId xmlns:a16="http://schemas.microsoft.com/office/drawing/2014/main" id="{B4ADCE1A-E37C-4B4D-BEA5-F49C0F63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76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0246" name="Rectangle 7">
            <a:extLst>
              <a:ext uri="{FF2B5EF4-FFF2-40B4-BE49-F238E27FC236}">
                <a16:creationId xmlns:a16="http://schemas.microsoft.com/office/drawing/2014/main" id="{A4760E7C-64F9-452A-8025-0BE5FD6F3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81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2B114EE8-8D6B-4FA3-9B89-288A00771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Kształcenie w roku akademickim 2020/2021 </a:t>
            </a:r>
            <a:endParaRPr lang="pl-PL" altLang="pl-PL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0" name="Symbol zastępczy numeru slajdu 5">
            <a:extLst>
              <a:ext uri="{FF2B5EF4-FFF2-40B4-BE49-F238E27FC236}">
                <a16:creationId xmlns:a16="http://schemas.microsoft.com/office/drawing/2014/main" id="{AEFC48B7-308C-4964-B4F2-B8CFD8DB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E4C9121-0204-4458-9CF1-0179E7A7DA01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EBC730B5-DC2D-48A4-BCE2-64B75620B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1239044"/>
            <a:ext cx="800417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Uczelnia </a:t>
            </a:r>
            <a:r>
              <a:rPr lang="pl-PL" altLang="pl-PL" b="1" dirty="0">
                <a:latin typeface="Cambria" panose="02040503050406030204" pitchFamily="18" charset="0"/>
                <a:ea typeface="Cambria" panose="02040503050406030204" pitchFamily="18" charset="0"/>
              </a:rPr>
              <a:t>prowadziła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 kształcenie na </a:t>
            </a:r>
            <a:r>
              <a:rPr lang="pl-PL" alt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31</a:t>
            </a:r>
            <a:r>
              <a:rPr lang="pl-PL" altLang="pl-PL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kierunkach studiów. </a:t>
            </a:r>
          </a:p>
          <a:p>
            <a:pPr marL="265113" indent="-2651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Uruchomione</a:t>
            </a: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zostały </a:t>
            </a:r>
            <a:r>
              <a:rPr lang="pl-PL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kierunki studiów: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1338" indent="-276225"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 Inżynieria środków transportu- studia pierwszego i drugiego stopnia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WBMiL</a:t>
            </a: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 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1338" indent="-276225" algn="just">
              <a:lnSpc>
                <a:spcPct val="150000"/>
              </a:lnSpc>
              <a:buFontTx/>
              <a:buChar char="-"/>
            </a:pP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Geodezja i planowanie przestrzenne- studia pierwszego i drugiego stopnia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WBIŚiA</a:t>
            </a: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endParaRPr lang="pl-PL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5113" indent="-2651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Utworzone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zostały kierunki: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8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Elektromobilność</a:t>
            </a: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 studia pierwszego stopnia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WEiI</a:t>
            </a: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171450" algn="just">
              <a:lnSpc>
                <a:spcPct val="150000"/>
              </a:lnSpc>
              <a:buFontTx/>
              <a:buChar char="-"/>
            </a:pP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Inżynieria w medycynie- studia pierwszego i drugiego stopnia (</a:t>
            </a:r>
            <a:r>
              <a:rPr lang="pl-PL" sz="18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WMiF</a:t>
            </a:r>
            <a:r>
              <a:rPr lang="pl-PL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265113" indent="-2651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latin typeface="Cambria" panose="02040503050406030204" pitchFamily="18" charset="0"/>
                <a:cs typeface="Calibri" panose="020F0502020204030204" pitchFamily="34" charset="0"/>
              </a:rPr>
              <a:t>Złożono</a:t>
            </a:r>
            <a:r>
              <a:rPr lang="pl-PL" dirty="0">
                <a:latin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b="1" dirty="0">
                <a:latin typeface="Cambria" panose="02040503050406030204" pitchFamily="18" charset="0"/>
                <a:cs typeface="Calibri" panose="020F0502020204030204" pitchFamily="34" charset="0"/>
              </a:rPr>
              <a:t>wniosek</a:t>
            </a:r>
            <a:r>
              <a:rPr lang="pl-PL" dirty="0">
                <a:latin typeface="Cambria" panose="02040503050406030204" pitchFamily="18" charset="0"/>
                <a:cs typeface="Calibri" panose="020F0502020204030204" pitchFamily="34" charset="0"/>
              </a:rPr>
              <a:t> do </a:t>
            </a:r>
            <a:r>
              <a:rPr lang="pl-PL" dirty="0" err="1">
                <a:latin typeface="Cambria" panose="02040503050406030204" pitchFamily="18" charset="0"/>
                <a:cs typeface="Calibri" panose="020F0502020204030204" pitchFamily="34" charset="0"/>
              </a:rPr>
              <a:t>MEiN</a:t>
            </a:r>
            <a:r>
              <a:rPr lang="pl-PL" dirty="0">
                <a:latin typeface="Cambria" panose="02040503050406030204" pitchFamily="18" charset="0"/>
                <a:cs typeface="Calibri" panose="020F0502020204030204" pitchFamily="34" charset="0"/>
              </a:rPr>
              <a:t> o utworzenie </a:t>
            </a:r>
            <a:r>
              <a:rPr lang="pl-PL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studiów drugiego stopnia, profil praktyczny  na kierunku 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Inżynieria i analiza danych- (</a:t>
            </a:r>
            <a:r>
              <a:rPr lang="pl-PL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WMiFS</a:t>
            </a: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altLang="pl-PL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2B114EE8-8D6B-4FA3-9B89-288A00771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600" b="1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Kształcenie w roku akademickim 2020/2021 </a:t>
            </a:r>
            <a:endParaRPr lang="pl-PL" altLang="pl-PL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0" name="Symbol zastępczy numeru slajdu 5">
            <a:extLst>
              <a:ext uri="{FF2B5EF4-FFF2-40B4-BE49-F238E27FC236}">
                <a16:creationId xmlns:a16="http://schemas.microsoft.com/office/drawing/2014/main" id="{AEFC48B7-308C-4964-B4F2-B8CFD8DB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E4C9121-0204-4458-9CF1-0179E7A7DA01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2A41ACF5-5ACE-466D-930F-F2C542644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4" y="1359021"/>
            <a:ext cx="80041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Drugi nabór do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Szkoły Doktorskiej Nauk Inżynieryjno-Technicznych na Politechnice Rzeszowskiej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powołanej Zarządzeniem Nr 13/2019 Rektora </a:t>
            </a:r>
            <a:r>
              <a:rPr lang="pl-PL" dirty="0" err="1">
                <a:latin typeface="Cambria" panose="02040503050406030204" pitchFamily="18" charset="0"/>
                <a:ea typeface="Cambria" panose="02040503050406030204" pitchFamily="18" charset="0"/>
              </a:rPr>
              <a:t>PRz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z dnia 10 kwietnia 2019 r. </a:t>
            </a:r>
          </a:p>
          <a:p>
            <a:pPr algn="just">
              <a:lnSpc>
                <a:spcPct val="150000"/>
              </a:lnSpc>
            </a:pPr>
            <a:endParaRPr lang="pl-PL" altLang="pl-PL" b="1" dirty="0">
              <a:latin typeface="+mn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Na 4 wydziałach posiadających stosowne uprawnienia są nadal prowadzone studia trzeciego stopnia – doktoranckie</a:t>
            </a:r>
            <a:r>
              <a:rPr lang="pl-PL" altLang="pl-PL" dirty="0">
                <a:latin typeface="+mn-lt"/>
              </a:rPr>
              <a:t>. </a:t>
            </a:r>
          </a:p>
        </p:txBody>
      </p:sp>
      <p:sp>
        <p:nvSpPr>
          <p:cNvPr id="12295" name="Rectangle 3">
            <a:extLst>
              <a:ext uri="{FF2B5EF4-FFF2-40B4-BE49-F238E27FC236}">
                <a16:creationId xmlns:a16="http://schemas.microsoft.com/office/drawing/2014/main" id="{3819745A-1009-4E31-A78A-74A5C5CAC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" y="4079633"/>
            <a:ext cx="80041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altLang="pl-PL" dirty="0">
                <a:latin typeface="Cambria" panose="02040503050406030204" pitchFamily="18" charset="0"/>
                <a:ea typeface="Cambria" panose="02040503050406030204" pitchFamily="18" charset="0"/>
              </a:rPr>
              <a:t>Wydziały posiadają również bogatą ofertę studiów podyplomowych oraz kursów i szkoleń.</a:t>
            </a:r>
          </a:p>
        </p:txBody>
      </p:sp>
    </p:spTree>
    <p:extLst>
      <p:ext uri="{BB962C8B-B14F-4D97-AF65-F5344CB8AC3E}">
        <p14:creationId xmlns:p14="http://schemas.microsoft.com/office/powerpoint/2010/main" val="19327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6208</TotalTime>
  <Words>1171</Words>
  <Application>Microsoft Office PowerPoint</Application>
  <PresentationFormat>Pokaz na ekranie (4:3)</PresentationFormat>
  <Paragraphs>165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Symbol</vt:lpstr>
      <vt:lpstr>Times New Roman</vt:lpstr>
      <vt:lpstr>Verdana</vt:lpstr>
      <vt:lpstr>Wingdings</vt:lpstr>
      <vt:lpstr>Motyw pakietu Office</vt:lpstr>
      <vt:lpstr>Prezentacja programu PowerPoint</vt:lpstr>
      <vt:lpstr>Prezentacja programu PowerPoint</vt:lpstr>
      <vt:lpstr>System Zapewniania Jakości Kształcenia </vt:lpstr>
      <vt:lpstr>System Zapewniania Jakości Kształcenia </vt:lpstr>
      <vt:lpstr>System Zapewniania Jakości Kształcenia </vt:lpstr>
      <vt:lpstr>Dokumentacja systemu</vt:lpstr>
      <vt:lpstr>Audyty w roku akademickim 2020/2021  W roku akademickim 2020/2021 dziewięć zaplanowanych audytów wewnętrznych odbyło się zgodnie z założonym harmonogramem (semestr letni).   W trakcie przeprowadzonych audytów na żadnym Wydziale/w Jednostce Międzywydziałowej nie stwierdzono niezgodności.  Podkreślono duże zaangażowanie władz Wydziału/Jednostek Międzywydziałowych i pracowników w doskonalenie SZJK.  Wydziały/jednostki otrzymały spostrzeżenia indywidualne w Raporcie  z audytu wewnętrznego.  </vt:lpstr>
      <vt:lpstr>Kształcenie w roku akademickim 2020/2021 </vt:lpstr>
      <vt:lpstr>Kształcenie w roku akademickim 2020/2021 </vt:lpstr>
      <vt:lpstr>Kształcenie w roku akademickim 2020/2021 </vt:lpstr>
      <vt:lpstr>Kształcenie w roku akademickim 2020/2021 </vt:lpstr>
      <vt:lpstr>Kształcenie zdalne w roku akademickim 2020/2021 </vt:lpstr>
      <vt:lpstr>Praktyki  </vt:lpstr>
      <vt:lpstr>Prezentacja programu PowerPoint</vt:lpstr>
      <vt:lpstr>Kształcenie w roku akademickim 2020/2021 </vt:lpstr>
      <vt:lpstr>Kształcenie w roku akademickim 2020/2021 </vt:lpstr>
      <vt:lpstr>Kształcenie w roku akademickim 2020/2021 </vt:lpstr>
      <vt:lpstr>Uczelniana Komisja  ds. Zapewniania Jakości Kształcenia</vt:lpstr>
      <vt:lpstr>Wydziałowe Komisje  ds. Zapewniania Jakości Kształcenia</vt:lpstr>
      <vt:lpstr>Wydziałowe Komisje  ds. Zapewniania Jakości Kształcenia</vt:lpstr>
      <vt:lpstr>Podsumowanie</vt:lpstr>
    </vt:vector>
  </TitlesOfParts>
  <Company>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 Pacana</dc:creator>
  <cp:lastModifiedBy>mglod</cp:lastModifiedBy>
  <cp:revision>304</cp:revision>
  <dcterms:created xsi:type="dcterms:W3CDTF">2015-01-05T18:23:30Z</dcterms:created>
  <dcterms:modified xsi:type="dcterms:W3CDTF">2022-03-17T07:44:55Z</dcterms:modified>
</cp:coreProperties>
</file>